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10"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8"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9"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9"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2"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40" name="518839134_3132x2088.jpg"/>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41" name="766363123_1851x1194.jpg"/>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42" name="981594838_2460x1641.jpg"/>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0" name="463013163_3048x2031.jpg"/>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1014407370_Retouch_4050x2379.jpg"/>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518839134_3132x2088.jpg"/>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4"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5" name="Body Level One…"/>
          <p:cNvSpPr txBox="1"/>
          <p:nvPr>
            <p:ph type="body" idx="1" hasCustomPrompt="1"/>
          </p:nvPr>
        </p:nvSpPr>
        <p:spPr>
          <a:xfrm>
            <a:off x="1295400" y="5270500"/>
            <a:ext cx="21869400" cy="7137400"/>
          </a:xfrm>
          <a:prstGeom prst="rect">
            <a:avLst/>
          </a:prstGeom>
        </p:spPr>
        <p:txBody>
          <a:bodyPr/>
          <a:lstStyle>
            <a:lvl1pPr defTabSz="584200">
              <a:lnSpc>
                <a:spcPct val="80000"/>
              </a:lnSpc>
              <a:spcBef>
                <a:spcPts val="3300"/>
              </a:spcBef>
              <a:defRPr cap="none" spc="0" sz="4000">
                <a:latin typeface="Graphik Medium"/>
                <a:ea typeface="Graphik Medium"/>
                <a:cs typeface="Graphik Medium"/>
                <a:sym typeface="Graphik Medium"/>
              </a:defRPr>
            </a:lvl1pPr>
            <a:lvl2pPr defTabSz="584200">
              <a:lnSpc>
                <a:spcPct val="80000"/>
              </a:lnSpc>
              <a:spcBef>
                <a:spcPts val="3300"/>
              </a:spcBef>
              <a:defRPr cap="none" spc="0" sz="4000">
                <a:latin typeface="Graphik Medium"/>
                <a:ea typeface="Graphik Medium"/>
                <a:cs typeface="Graphik Medium"/>
                <a:sym typeface="Graphik Medium"/>
              </a:defRPr>
            </a:lvl2pPr>
            <a:lvl3pPr defTabSz="584200">
              <a:lnSpc>
                <a:spcPct val="80000"/>
              </a:lnSpc>
              <a:spcBef>
                <a:spcPts val="3300"/>
              </a:spcBef>
              <a:defRPr cap="none" spc="0" sz="4000">
                <a:latin typeface="Graphik Medium"/>
                <a:ea typeface="Graphik Medium"/>
                <a:cs typeface="Graphik Medium"/>
                <a:sym typeface="Graphik Medium"/>
              </a:defRPr>
            </a:lvl3pPr>
            <a:lvl4pPr defTabSz="584200">
              <a:lnSpc>
                <a:spcPct val="80000"/>
              </a:lnSpc>
              <a:spcBef>
                <a:spcPts val="3300"/>
              </a:spcBef>
              <a:defRPr cap="none" spc="0" sz="4000">
                <a:latin typeface="Graphik Medium"/>
                <a:ea typeface="Graphik Medium"/>
                <a:cs typeface="Graphik Medium"/>
                <a:sym typeface="Graphik Medium"/>
              </a:defRPr>
            </a:lvl4pPr>
            <a:lvl5pPr defTabSz="584200">
              <a:lnSpc>
                <a:spcPct val="80000"/>
              </a:lnSpc>
              <a:spcBef>
                <a:spcPts val="3300"/>
              </a:spcBef>
              <a:defRPr cap="none" spc="0" sz="4000">
                <a:latin typeface="Graphik Medium"/>
                <a:ea typeface="Graphik Medium"/>
                <a:cs typeface="Graphik Medium"/>
                <a:sym typeface="Graphik Medium"/>
              </a:defRPr>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4" name="Body Level One…"/>
          <p:cNvSpPr txBox="1"/>
          <p:nvPr>
            <p:ph type="body" idx="1" hasCustomPrompt="1"/>
          </p:nvPr>
        </p:nvSpPr>
        <p:spPr>
          <a:xfrm>
            <a:off x="1295400" y="5270500"/>
            <a:ext cx="21869400" cy="7135317"/>
          </a:xfrm>
          <a:prstGeom prst="rect">
            <a:avLst/>
          </a:prstGeom>
        </p:spPr>
        <p:txBody>
          <a:bodyPr numCol="2" spcCol="1093469"/>
          <a:lstStyle>
            <a:lvl1pPr defTabSz="584200">
              <a:lnSpc>
                <a:spcPct val="80000"/>
              </a:lnSpc>
              <a:spcBef>
                <a:spcPts val="3300"/>
              </a:spcBef>
              <a:defRPr cap="none" spc="0" sz="4000">
                <a:latin typeface="Graphik Medium"/>
                <a:ea typeface="Graphik Medium"/>
                <a:cs typeface="Graphik Medium"/>
                <a:sym typeface="Graphik Medium"/>
              </a:defRPr>
            </a:lvl1pPr>
            <a:lvl2pPr defTabSz="584200">
              <a:lnSpc>
                <a:spcPct val="80000"/>
              </a:lnSpc>
              <a:spcBef>
                <a:spcPts val="3300"/>
              </a:spcBef>
              <a:defRPr cap="none" spc="0" sz="4000">
                <a:latin typeface="Graphik Medium"/>
                <a:ea typeface="Graphik Medium"/>
                <a:cs typeface="Graphik Medium"/>
                <a:sym typeface="Graphik Medium"/>
              </a:defRPr>
            </a:lvl2pPr>
            <a:lvl3pPr defTabSz="584200">
              <a:lnSpc>
                <a:spcPct val="80000"/>
              </a:lnSpc>
              <a:spcBef>
                <a:spcPts val="3300"/>
              </a:spcBef>
              <a:defRPr cap="none" spc="0" sz="4000">
                <a:latin typeface="Graphik Medium"/>
                <a:ea typeface="Graphik Medium"/>
                <a:cs typeface="Graphik Medium"/>
                <a:sym typeface="Graphik Medium"/>
              </a:defRPr>
            </a:lvl3pPr>
            <a:lvl4pPr defTabSz="584200">
              <a:lnSpc>
                <a:spcPct val="80000"/>
              </a:lnSpc>
              <a:spcBef>
                <a:spcPts val="3300"/>
              </a:spcBef>
              <a:defRPr cap="none" spc="0" sz="4000">
                <a:latin typeface="Graphik Medium"/>
                <a:ea typeface="Graphik Medium"/>
                <a:cs typeface="Graphik Medium"/>
                <a:sym typeface="Graphik Medium"/>
              </a:defRPr>
            </a:lvl4pPr>
            <a:lvl5pPr defTabSz="584200">
              <a:lnSpc>
                <a:spcPct val="80000"/>
              </a:lnSpc>
              <a:spcBef>
                <a:spcPts val="3300"/>
              </a:spcBef>
              <a:defRPr cap="none" spc="0" sz="4000">
                <a:latin typeface="Graphik Medium"/>
                <a:ea typeface="Graphik Medium"/>
                <a:cs typeface="Graphik Medium"/>
                <a:sym typeface="Graphik Medium"/>
              </a:defRPr>
            </a:lvl5pPr>
          </a:lstStyle>
          <a:p>
            <a:pPr/>
            <a:r>
              <a:t>Slide bullet text</a:t>
            </a:r>
          </a:p>
          <a:p>
            <a:pPr lvl="1"/>
            <a:r>
              <a:t/>
            </a:r>
          </a:p>
          <a:p>
            <a:pPr lvl="2"/>
            <a:r>
              <a:t/>
            </a:r>
          </a:p>
          <a:p>
            <a:pPr lvl="3"/>
            <a:r>
              <a:t/>
            </a:r>
          </a:p>
          <a:p>
            <a:pPr lvl="4"/>
            <a:r>
              <a:t/>
            </a:r>
          </a:p>
        </p:txBody>
      </p:sp>
      <p:sp>
        <p:nvSpPr>
          <p:cNvPr id="5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4" name="981594838_2460x1641.jpg"/>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5" name="Body Level One…"/>
          <p:cNvSpPr txBox="1"/>
          <p:nvPr>
            <p:ph type="body" sz="half" idx="1" hasCustomPrompt="1"/>
          </p:nvPr>
        </p:nvSpPr>
        <p:spPr>
          <a:xfrm>
            <a:off x="1295400" y="5257800"/>
            <a:ext cx="11442700" cy="6886575"/>
          </a:xfrm>
          <a:prstGeom prst="rect">
            <a:avLst/>
          </a:prstGeom>
        </p:spPr>
        <p:txBody>
          <a:bodyPr/>
          <a:lstStyle>
            <a:lvl1pPr defTabSz="584200">
              <a:lnSpc>
                <a:spcPct val="80000"/>
              </a:lnSpc>
              <a:spcBef>
                <a:spcPts val="3300"/>
              </a:spcBef>
              <a:defRPr cap="none" spc="0" sz="4000">
                <a:latin typeface="Graphik Medium"/>
                <a:ea typeface="Graphik Medium"/>
                <a:cs typeface="Graphik Medium"/>
                <a:sym typeface="Graphik Medium"/>
              </a:defRPr>
            </a:lvl1pPr>
            <a:lvl2pPr defTabSz="584200">
              <a:lnSpc>
                <a:spcPct val="80000"/>
              </a:lnSpc>
              <a:spcBef>
                <a:spcPts val="3300"/>
              </a:spcBef>
              <a:defRPr cap="none" spc="0" sz="4000">
                <a:latin typeface="Graphik Medium"/>
                <a:ea typeface="Graphik Medium"/>
                <a:cs typeface="Graphik Medium"/>
                <a:sym typeface="Graphik Medium"/>
              </a:defRPr>
            </a:lvl2pPr>
            <a:lvl3pPr defTabSz="584200">
              <a:lnSpc>
                <a:spcPct val="80000"/>
              </a:lnSpc>
              <a:spcBef>
                <a:spcPts val="3300"/>
              </a:spcBef>
              <a:defRPr cap="none" spc="0" sz="4000">
                <a:latin typeface="Graphik Medium"/>
                <a:ea typeface="Graphik Medium"/>
                <a:cs typeface="Graphik Medium"/>
                <a:sym typeface="Graphik Medium"/>
              </a:defRPr>
            </a:lvl3pPr>
            <a:lvl4pPr defTabSz="584200">
              <a:lnSpc>
                <a:spcPct val="80000"/>
              </a:lnSpc>
              <a:spcBef>
                <a:spcPts val="3300"/>
              </a:spcBef>
              <a:defRPr cap="none" spc="0" sz="4000">
                <a:latin typeface="Graphik Medium"/>
                <a:ea typeface="Graphik Medium"/>
                <a:cs typeface="Graphik Medium"/>
                <a:sym typeface="Graphik Medium"/>
              </a:defRPr>
            </a:lvl4pPr>
            <a:lvl5pPr defTabSz="584200">
              <a:lnSpc>
                <a:spcPct val="80000"/>
              </a:lnSpc>
              <a:spcBef>
                <a:spcPts val="3300"/>
              </a:spcBef>
              <a:defRPr cap="none" spc="0" sz="4000">
                <a:latin typeface="Graphik Medium"/>
                <a:ea typeface="Graphik Medium"/>
                <a:cs typeface="Graphik Medium"/>
                <a:sym typeface="Graphik Medium"/>
              </a:defRPr>
            </a:lvl5pPr>
          </a:lstStyle>
          <a:p>
            <a:pPr/>
            <a:r>
              <a:t>Slide bullet text</a:t>
            </a:r>
          </a:p>
          <a:p>
            <a:pPr lvl="1"/>
            <a:r>
              <a:t/>
            </a:r>
          </a:p>
          <a:p>
            <a:pPr lvl="2"/>
            <a:r>
              <a:t/>
            </a:r>
          </a:p>
          <a:p>
            <a:pPr lvl="3"/>
            <a:r>
              <a:t/>
            </a:r>
          </a:p>
          <a:p>
            <a:pPr lvl="4"/>
            <a:r>
              <a:t/>
            </a:r>
          </a:p>
        </p:txBody>
      </p:sp>
      <p:sp>
        <p:nvSpPr>
          <p:cNvPr id="66"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7"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8"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9"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5"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6"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8"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9"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7"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8"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9"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10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2"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11.jpe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 Id="rId3" Type="http://schemas.openxmlformats.org/officeDocument/2006/relationships/image" Target="../media/image12.jpeg"/><Relationship Id="rId4"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3.jpe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4.jpeg"/><Relationship Id="rId5" Type="http://schemas.openxmlformats.org/officeDocument/2006/relationships/image" Target="../media/image15.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jpeg"/><Relationship Id="rId5" Type="http://schemas.openxmlformats.org/officeDocument/2006/relationships/image" Target="../media/image7.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rgbClr val="9A00EA"/>
            </a:gs>
          </a:gsLst>
          <a:lin ang="5400000" scaled="0"/>
        </a:gradFill>
      </p:bgPr>
    </p:bg>
    <p:spTree>
      <p:nvGrpSpPr>
        <p:cNvPr id="1" name=""/>
        <p:cNvGrpSpPr/>
        <p:nvPr/>
      </p:nvGrpSpPr>
      <p:grpSpPr>
        <a:xfrm>
          <a:off x="0" y="0"/>
          <a:ext cx="0" cy="0"/>
          <a:chOff x="0" y="0"/>
          <a:chExt cx="0" cy="0"/>
        </a:xfrm>
      </p:grpSpPr>
      <p:sp>
        <p:nvSpPr>
          <p:cNvPr id="167" name="ROCKBUSTER STEALTH DATA  ANALYSIS"/>
          <p:cNvSpPr txBox="1"/>
          <p:nvPr>
            <p:ph type="ctrTitle"/>
          </p:nvPr>
        </p:nvSpPr>
        <p:spPr>
          <a:prstGeom prst="rect">
            <a:avLst/>
          </a:prstGeom>
        </p:spPr>
        <p:txBody>
          <a:bodyPr/>
          <a:lstStyle>
            <a:lvl1pPr>
              <a:defRPr>
                <a:solidFill>
                  <a:srgbClr val="FFFFFF"/>
                </a:solidFill>
              </a:defRPr>
            </a:lvl1pPr>
          </a:lstStyle>
          <a:p>
            <a:pPr/>
            <a:r>
              <a:t>ROCKBUSTER STEALTH DATA  ANALYSIS</a:t>
            </a:r>
          </a:p>
        </p:txBody>
      </p:sp>
      <p:sp>
        <p:nvSpPr>
          <p:cNvPr id="168" name="BY GIORJEAN MUTUC-NATERA"/>
          <p:cNvSpPr txBox="1"/>
          <p:nvPr>
            <p:ph type="subTitle" sz="quarter" idx="1"/>
          </p:nvPr>
        </p:nvSpPr>
        <p:spPr>
          <a:prstGeom prst="rect">
            <a:avLst/>
          </a:prstGeom>
        </p:spPr>
        <p:txBody>
          <a:bodyPr/>
          <a:lstStyle>
            <a:lvl1pPr>
              <a:defRPr>
                <a:solidFill>
                  <a:srgbClr val="FFFFFF"/>
                </a:solidFill>
              </a:defRPr>
            </a:lvl1pPr>
          </a:lstStyle>
          <a:p>
            <a:pPr/>
            <a:r>
              <a:t>BY GIORJEAN MUTUC-NATERA</a:t>
            </a:r>
          </a:p>
        </p:txBody>
      </p:sp>
      <p:pic>
        <p:nvPicPr>
          <p:cNvPr id="169" name="jaws.jpeg" descr="jaws.jpeg"/>
          <p:cNvPicPr>
            <a:picLocks noChangeAspect="1"/>
          </p:cNvPicPr>
          <p:nvPr/>
        </p:nvPicPr>
        <p:blipFill>
          <a:blip r:embed="rId2">
            <a:extLst/>
          </a:blip>
          <a:srcRect l="0" t="74352" r="99510" b="18567"/>
          <a:stretch>
            <a:fillRect/>
          </a:stretch>
        </p:blipFill>
        <p:spPr>
          <a:xfrm>
            <a:off x="-156566" y="12480962"/>
            <a:ext cx="123777" cy="154457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POPULARITY BY REVENUE"/>
          <p:cNvSpPr txBox="1"/>
          <p:nvPr>
            <p:ph type="body" idx="1"/>
          </p:nvPr>
        </p:nvSpPr>
        <p:spPr>
          <a:xfrm>
            <a:off x="1073458" y="1552779"/>
            <a:ext cx="21869401" cy="10867834"/>
          </a:xfrm>
          <a:prstGeom prst="rect">
            <a:avLst/>
          </a:prstGeom>
        </p:spPr>
        <p:txBody>
          <a:bodyPr/>
          <a:lstStyle/>
          <a:p>
            <a:pPr/>
            <a:r>
              <a:t>POPULARITY BY REVENUE</a:t>
            </a:r>
          </a:p>
        </p:txBody>
      </p:sp>
      <p:sp>
        <p:nvSpPr>
          <p:cNvPr id="211" name="Action genre has the highest count of movies but only ranks 7th in terms of revenue."/>
          <p:cNvSpPr txBox="1"/>
          <p:nvPr/>
        </p:nvSpPr>
        <p:spPr>
          <a:xfrm>
            <a:off x="4546067" y="9095968"/>
            <a:ext cx="6286987" cy="1243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00000"/>
              </a:lnSpc>
              <a:spcBef>
                <a:spcPts val="0"/>
              </a:spcBef>
              <a:tabLst/>
              <a:defRPr spc="0"/>
            </a:lvl1pPr>
          </a:lstStyle>
          <a:p>
            <a:pPr/>
            <a:r>
              <a:t>Action genre has the highest count of movies but only ranks 7th in terms of revenue.</a:t>
            </a:r>
            <a:endParaRPr sz="1200"/>
          </a:p>
        </p:txBody>
      </p:sp>
      <p:sp>
        <p:nvSpPr>
          <p:cNvPr id="212" name="Sports has the highest count of movies and revenue."/>
          <p:cNvSpPr txBox="1"/>
          <p:nvPr/>
        </p:nvSpPr>
        <p:spPr>
          <a:xfrm>
            <a:off x="12846407" y="9095968"/>
            <a:ext cx="6514333" cy="1243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defTabSz="457200">
              <a:lnSpc>
                <a:spcPct val="100000"/>
              </a:lnSpc>
              <a:spcBef>
                <a:spcPts val="0"/>
              </a:spcBef>
              <a:tabLst/>
              <a:defRPr spc="0"/>
            </a:lvl1pPr>
          </a:lstStyle>
          <a:p>
            <a:pPr/>
            <a:r>
              <a:t>Sports has the highest count of movies and revenue.</a:t>
            </a:r>
            <a:endParaRPr sz="1200"/>
          </a:p>
        </p:txBody>
      </p:sp>
      <p:pic>
        <p:nvPicPr>
          <p:cNvPr id="213" name="Screenshot 2021-11-02 at 12.06.51 AM.png" descr="Screenshot 2021-11-02 at 12.06.51 AM.png"/>
          <p:cNvPicPr>
            <a:picLocks noChangeAspect="1"/>
          </p:cNvPicPr>
          <p:nvPr/>
        </p:nvPicPr>
        <p:blipFill>
          <a:blip r:embed="rId2">
            <a:extLst/>
          </a:blip>
          <a:stretch>
            <a:fillRect/>
          </a:stretch>
        </p:blipFill>
        <p:spPr>
          <a:xfrm>
            <a:off x="3194007" y="2459424"/>
            <a:ext cx="16848906" cy="6320042"/>
          </a:xfrm>
          <a:prstGeom prst="rect">
            <a:avLst/>
          </a:prstGeom>
          <a:ln w="12700">
            <a:miter lim="400000"/>
          </a:ln>
        </p:spPr>
      </p:pic>
      <p:pic>
        <p:nvPicPr>
          <p:cNvPr id="214" name="sports.jpeg" descr="sports.jpeg"/>
          <p:cNvPicPr>
            <a:picLocks noChangeAspect="1"/>
          </p:cNvPicPr>
          <p:nvPr/>
        </p:nvPicPr>
        <p:blipFill>
          <a:blip r:embed="rId3">
            <a:extLst/>
          </a:blip>
          <a:srcRect l="15418" t="18533" r="15450" b="12180"/>
          <a:stretch>
            <a:fillRect/>
          </a:stretch>
        </p:blipFill>
        <p:spPr>
          <a:xfrm>
            <a:off x="19448929" y="8926734"/>
            <a:ext cx="1577863" cy="1581402"/>
          </a:xfrm>
          <a:prstGeom prst="rect">
            <a:avLst/>
          </a:prstGeom>
          <a:ln w="12700">
            <a:miter lim="400000"/>
          </a:ln>
        </p:spPr>
      </p:pic>
      <p:pic>
        <p:nvPicPr>
          <p:cNvPr id="215" name="action.jpeg" descr="action.jpeg"/>
          <p:cNvPicPr>
            <a:picLocks noChangeAspect="1"/>
          </p:cNvPicPr>
          <p:nvPr/>
        </p:nvPicPr>
        <p:blipFill>
          <a:blip r:embed="rId4">
            <a:extLst/>
          </a:blip>
          <a:stretch>
            <a:fillRect/>
          </a:stretch>
        </p:blipFill>
        <p:spPr>
          <a:xfrm>
            <a:off x="3244341" y="8901175"/>
            <a:ext cx="1218373" cy="1218373"/>
          </a:xfrm>
          <a:prstGeom prst="rect">
            <a:avLst/>
          </a:prstGeom>
          <a:ln w="12700">
            <a:miter lim="400000"/>
          </a:ln>
        </p:spPr>
      </p:pic>
      <p:sp>
        <p:nvSpPr>
          <p:cNvPr id="216" name="Comedy is the 5th highest in terms of revenue even of its 4th to the last in terms of count."/>
          <p:cNvSpPr txBox="1"/>
          <p:nvPr/>
        </p:nvSpPr>
        <p:spPr>
          <a:xfrm>
            <a:off x="9169930" y="11377845"/>
            <a:ext cx="6514333" cy="9872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0"/>
              </a:spcBef>
              <a:tabLst/>
              <a:defRPr spc="0"/>
            </a:lvl1pPr>
          </a:lstStyle>
          <a:p>
            <a:pPr/>
            <a:r>
              <a:t>Comedy is the 5th highest in terms of revenue even of its 4th to the last in terms of count.  </a:t>
            </a:r>
          </a:p>
        </p:txBody>
      </p:sp>
      <p:pic>
        <p:nvPicPr>
          <p:cNvPr id="217" name="comedy.png" descr="comedy.png"/>
          <p:cNvPicPr>
            <a:picLocks noChangeAspect="1"/>
          </p:cNvPicPr>
          <p:nvPr/>
        </p:nvPicPr>
        <p:blipFill>
          <a:blip r:embed="rId5">
            <a:extLst/>
          </a:blip>
          <a:stretch>
            <a:fillRect/>
          </a:stretch>
        </p:blipFill>
        <p:spPr>
          <a:xfrm>
            <a:off x="11625781" y="10211665"/>
            <a:ext cx="1132438" cy="113243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OPULARITY BY REVENUE"/>
          <p:cNvSpPr txBox="1"/>
          <p:nvPr>
            <p:ph type="body" idx="1"/>
          </p:nvPr>
        </p:nvSpPr>
        <p:spPr>
          <a:xfrm>
            <a:off x="1073458" y="1916208"/>
            <a:ext cx="21869401" cy="10504405"/>
          </a:xfrm>
          <a:prstGeom prst="rect">
            <a:avLst/>
          </a:prstGeom>
        </p:spPr>
        <p:txBody>
          <a:bodyPr/>
          <a:lstStyle/>
          <a:p>
            <a:pPr/>
            <a:r>
              <a:t>POPULARITY BY REVENUE</a:t>
            </a:r>
          </a:p>
        </p:txBody>
      </p:sp>
      <p:pic>
        <p:nvPicPr>
          <p:cNvPr id="220" name="Screenshot 2021-10-31 at 6.51.14 PM.png" descr="Screenshot 2021-10-31 at 6.51.14 PM.png"/>
          <p:cNvPicPr>
            <a:picLocks noChangeAspect="1"/>
          </p:cNvPicPr>
          <p:nvPr/>
        </p:nvPicPr>
        <p:blipFill>
          <a:blip r:embed="rId2">
            <a:extLst/>
          </a:blip>
          <a:stretch>
            <a:fillRect/>
          </a:stretch>
        </p:blipFill>
        <p:spPr>
          <a:xfrm>
            <a:off x="1537922" y="3021490"/>
            <a:ext cx="8619198" cy="5075933"/>
          </a:xfrm>
          <a:prstGeom prst="rect">
            <a:avLst/>
          </a:prstGeom>
          <a:ln w="12700">
            <a:miter lim="400000"/>
          </a:ln>
        </p:spPr>
      </p:pic>
      <p:pic>
        <p:nvPicPr>
          <p:cNvPr id="221" name="istockphoto-1227230761-170667a.jpeg" descr="istockphoto-1227230761-170667a.jpeg"/>
          <p:cNvPicPr>
            <a:picLocks noChangeAspect="1"/>
          </p:cNvPicPr>
          <p:nvPr/>
        </p:nvPicPr>
        <p:blipFill>
          <a:blip r:embed="rId3">
            <a:extLst/>
          </a:blip>
          <a:stretch>
            <a:fillRect/>
          </a:stretch>
        </p:blipFill>
        <p:spPr>
          <a:xfrm>
            <a:off x="9281875" y="8741971"/>
            <a:ext cx="5168777" cy="3573604"/>
          </a:xfrm>
          <a:prstGeom prst="rect">
            <a:avLst/>
          </a:prstGeom>
          <a:ln w="12700">
            <a:miter lim="400000"/>
          </a:ln>
        </p:spPr>
      </p:pic>
      <p:pic>
        <p:nvPicPr>
          <p:cNvPr id="222" name="Screenshot 2021-10-31 at 7.05.45 PM.png" descr="Screenshot 2021-10-31 at 7.05.45 PM.png"/>
          <p:cNvPicPr>
            <a:picLocks noChangeAspect="1"/>
          </p:cNvPicPr>
          <p:nvPr/>
        </p:nvPicPr>
        <p:blipFill>
          <a:blip r:embed="rId4">
            <a:extLst/>
          </a:blip>
          <a:stretch>
            <a:fillRect/>
          </a:stretch>
        </p:blipFill>
        <p:spPr>
          <a:xfrm>
            <a:off x="12505515" y="2909363"/>
            <a:ext cx="9447053" cy="5717196"/>
          </a:xfrm>
          <a:prstGeom prst="rect">
            <a:avLst/>
          </a:prstGeom>
          <a:ln w="12700">
            <a:miter lim="400000"/>
          </a:ln>
        </p:spPr>
      </p:pic>
      <p:sp>
        <p:nvSpPr>
          <p:cNvPr id="223" name="It might be helpful to know the movie…"/>
          <p:cNvSpPr txBox="1"/>
          <p:nvPr/>
        </p:nvSpPr>
        <p:spPr>
          <a:xfrm>
            <a:off x="15226644" y="9242336"/>
            <a:ext cx="5168776" cy="1356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It might be helpful to know the movie </a:t>
            </a:r>
          </a:p>
          <a:p>
            <a:pPr/>
            <a:r>
              <a:t>titles starring these actors who have </a:t>
            </a:r>
          </a:p>
          <a:p>
            <a:pPr/>
            <a:r>
              <a:t>contributed the most revenue. </a:t>
            </a:r>
          </a:p>
        </p:txBody>
      </p:sp>
      <p:sp>
        <p:nvSpPr>
          <p:cNvPr id="224" name="These are the 10 best and worst performing movies based on revenue.…"/>
          <p:cNvSpPr txBox="1"/>
          <p:nvPr/>
        </p:nvSpPr>
        <p:spPr>
          <a:xfrm>
            <a:off x="1559584" y="8716571"/>
            <a:ext cx="7602820" cy="2120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are the 10 best and worst performing movies based on revenue.</a:t>
            </a:r>
          </a:p>
          <a:p>
            <a:pPr/>
          </a:p>
          <a:p>
            <a:pPr/>
            <a:r>
              <a:t>It would be good to know the themes and genres </a:t>
            </a:r>
          </a:p>
          <a:p>
            <a:pPr/>
            <a:r>
              <a:t>of these titles so purchasing of titles can be data-driven.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rgbClr val="B74FEA"/>
            </a:gs>
          </a:gsLst>
          <a:lin ang="5400000" scaled="0"/>
        </a:gradFill>
      </p:bgPr>
    </p:bg>
    <p:spTree>
      <p:nvGrpSpPr>
        <p:cNvPr id="1" name=""/>
        <p:cNvGrpSpPr/>
        <p:nvPr/>
      </p:nvGrpSpPr>
      <p:grpSpPr>
        <a:xfrm>
          <a:off x="0" y="0"/>
          <a:ext cx="0" cy="0"/>
          <a:chOff x="0" y="0"/>
          <a:chExt cx="0" cy="0"/>
        </a:xfrm>
      </p:grpSpPr>
      <p:sp>
        <p:nvSpPr>
          <p:cNvPr id="226" name="Where are customers with high lifetime value based?"/>
          <p:cNvSpPr txBox="1"/>
          <p:nvPr>
            <p:ph type="title"/>
          </p:nvPr>
        </p:nvSpPr>
        <p:spPr>
          <a:prstGeom prst="rect">
            <a:avLst/>
          </a:prstGeom>
        </p:spPr>
        <p:txBody>
          <a:bodyPr/>
          <a:lstStyle/>
          <a:p>
            <a:pPr lvl="1" marL="521493" indent="-187737" defTabSz="847427">
              <a:lnSpc>
                <a:spcPct val="70000"/>
              </a:lnSpc>
              <a:defRPr i="1" spc="-388" sz="9709">
                <a:solidFill>
                  <a:srgbClr val="FFFFFF"/>
                </a:solidFill>
              </a:defRPr>
            </a:pPr>
            <a:r>
              <a:t>Where are customers with high lifetime value based?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genda Topics"/>
          <p:cNvSpPr txBox="1"/>
          <p:nvPr>
            <p:ph type="body" idx="1"/>
          </p:nvPr>
        </p:nvSpPr>
        <p:spPr>
          <a:xfrm>
            <a:off x="931785" y="3317051"/>
            <a:ext cx="21869401" cy="8760896"/>
          </a:xfrm>
          <a:prstGeom prst="rect">
            <a:avLst/>
          </a:prstGeom>
        </p:spPr>
        <p:txBody>
          <a:bodyPr/>
          <a:lstStyle/>
          <a:p>
            <a:pPr defTabSz="584200">
              <a:defRPr b="0" cap="all" spc="-59" sz="2000" u="none">
                <a:latin typeface="Graphik Medium"/>
                <a:ea typeface="Graphik Medium"/>
                <a:cs typeface="Graphik Medium"/>
                <a:sym typeface="Graphik Medium"/>
              </a:defRPr>
            </a:pPr>
          </a:p>
        </p:txBody>
      </p:sp>
      <p:sp>
        <p:nvSpPr>
          <p:cNvPr id="229" name="TOP Members"/>
          <p:cNvSpPr txBox="1"/>
          <p:nvPr>
            <p:ph type="title"/>
          </p:nvPr>
        </p:nvSpPr>
        <p:spPr>
          <a:xfrm>
            <a:off x="1257300" y="1620697"/>
            <a:ext cx="21869400" cy="1778001"/>
          </a:xfrm>
          <a:prstGeom prst="rect">
            <a:avLst/>
          </a:prstGeom>
        </p:spPr>
        <p:txBody>
          <a:bodyPr/>
          <a:lstStyle>
            <a:lvl1pPr>
              <a:defRPr spc="-360" sz="9000"/>
            </a:lvl1pPr>
          </a:lstStyle>
          <a:p>
            <a:pPr/>
            <a:r>
              <a:t>TOP Members</a:t>
            </a:r>
          </a:p>
        </p:txBody>
      </p:sp>
      <p:pic>
        <p:nvPicPr>
          <p:cNvPr id="230" name="Screenshot 2021-11-01 at 2.06.46 AM.png" descr="Screenshot 2021-11-01 at 2.06.46 AM.png"/>
          <p:cNvPicPr>
            <a:picLocks noChangeAspect="1"/>
          </p:cNvPicPr>
          <p:nvPr/>
        </p:nvPicPr>
        <p:blipFill>
          <a:blip r:embed="rId2">
            <a:extLst/>
          </a:blip>
          <a:stretch>
            <a:fillRect/>
          </a:stretch>
        </p:blipFill>
        <p:spPr>
          <a:xfrm>
            <a:off x="989538" y="3438957"/>
            <a:ext cx="9904336" cy="8517084"/>
          </a:xfrm>
          <a:prstGeom prst="rect">
            <a:avLst/>
          </a:prstGeom>
          <a:ln w="12700">
            <a:miter lim="400000"/>
          </a:ln>
        </p:spPr>
      </p:pic>
      <p:pic>
        <p:nvPicPr>
          <p:cNvPr id="231" name="media-content-management-vlogging-activities-product-videos-sharing-online-marketing-advertising-tool-female-vlogger-streaming-live_335657-864.jpeg" descr="media-content-management-vlogging-activities-product-videos-sharing-online-marketing-advertising-tool-female-vlogger-streaming-live_335657-864.jpeg"/>
          <p:cNvPicPr>
            <a:picLocks noChangeAspect="1"/>
          </p:cNvPicPr>
          <p:nvPr/>
        </p:nvPicPr>
        <p:blipFill>
          <a:blip r:embed="rId3">
            <a:extLst/>
          </a:blip>
          <a:srcRect l="6705" t="9101" r="6705" b="9101"/>
          <a:stretch>
            <a:fillRect/>
          </a:stretch>
        </p:blipFill>
        <p:spPr>
          <a:xfrm>
            <a:off x="19793424" y="9317315"/>
            <a:ext cx="2883471" cy="2723885"/>
          </a:xfrm>
          <a:prstGeom prst="rect">
            <a:avLst/>
          </a:prstGeom>
          <a:ln w="12700">
            <a:miter lim="400000"/>
          </a:ln>
        </p:spPr>
      </p:pic>
      <p:pic>
        <p:nvPicPr>
          <p:cNvPr id="232" name="Screenshot 2021-11-01 at 2.17.54 AM.png" descr="Screenshot 2021-11-01 at 2.17.54 AM.png"/>
          <p:cNvPicPr>
            <a:picLocks noChangeAspect="1"/>
          </p:cNvPicPr>
          <p:nvPr/>
        </p:nvPicPr>
        <p:blipFill>
          <a:blip r:embed="rId4">
            <a:extLst/>
          </a:blip>
          <a:stretch>
            <a:fillRect/>
          </a:stretch>
        </p:blipFill>
        <p:spPr>
          <a:xfrm>
            <a:off x="12210179" y="4354509"/>
            <a:ext cx="10653685" cy="2852626"/>
          </a:xfrm>
          <a:prstGeom prst="rect">
            <a:avLst/>
          </a:prstGeom>
          <a:ln w="12700">
            <a:miter lim="400000"/>
          </a:ln>
        </p:spPr>
      </p:pic>
      <p:sp>
        <p:nvSpPr>
          <p:cNvPr id="233" name="There’s only one subscriber in each of these top cities and…"/>
          <p:cNvSpPr txBox="1"/>
          <p:nvPr/>
        </p:nvSpPr>
        <p:spPr>
          <a:xfrm>
            <a:off x="13200967" y="8219312"/>
            <a:ext cx="7895464" cy="9498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Compact Bold"/>
                <a:ea typeface="Graphik Compact Bold"/>
                <a:cs typeface="Graphik Compact Bold"/>
                <a:sym typeface="Graphik Compact Bold"/>
              </a:defRPr>
            </a:pPr>
            <a:r>
              <a:t>There’s only one subscriber in each of these top cities and </a:t>
            </a:r>
          </a:p>
          <a:p>
            <a:pPr>
              <a:defRPr>
                <a:latin typeface="Graphik Compact Bold"/>
                <a:ea typeface="Graphik Compact Bold"/>
                <a:cs typeface="Graphik Compact Bold"/>
                <a:sym typeface="Graphik Compact Bold"/>
              </a:defRPr>
            </a:pPr>
            <a:r>
              <a:t>he/she has spent the highest amount in the country.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conclusions &amp; recommendations"/>
          <p:cNvSpPr txBox="1"/>
          <p:nvPr>
            <p:ph type="title"/>
          </p:nvPr>
        </p:nvSpPr>
        <p:spPr>
          <a:prstGeom prst="rect">
            <a:avLst/>
          </a:prstGeom>
        </p:spPr>
        <p:txBody>
          <a:bodyPr/>
          <a:lstStyle>
            <a:lvl1pPr defTabSz="537463">
              <a:defRPr spc="-367" sz="9200"/>
            </a:lvl1pPr>
          </a:lstStyle>
          <a:p>
            <a:pPr/>
            <a:r>
              <a:t>conclusions &amp; recommendations</a:t>
            </a:r>
          </a:p>
        </p:txBody>
      </p:sp>
      <p:sp>
        <p:nvSpPr>
          <p:cNvPr id="236" name="Rockbuster should come up with a monthly pricing to compel customers to keep using the platform on a more frequent basis."/>
          <p:cNvSpPr txBox="1"/>
          <p:nvPr/>
        </p:nvSpPr>
        <p:spPr>
          <a:xfrm>
            <a:off x="3919818" y="4455154"/>
            <a:ext cx="7042666" cy="1520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Rockbuster should come up with a monthly pricing to compel customers to keep using the platform on a more frequent basis. </a:t>
            </a:r>
          </a:p>
        </p:txBody>
      </p:sp>
      <p:sp>
        <p:nvSpPr>
          <p:cNvPr id="237" name="Rockbuster users are mostly in Asia so it might be beneficial to localise content by getting more movies from Asia (esp for the India and China markets) and also Latin Americas."/>
          <p:cNvSpPr txBox="1"/>
          <p:nvPr/>
        </p:nvSpPr>
        <p:spPr>
          <a:xfrm>
            <a:off x="3345863" y="7981178"/>
            <a:ext cx="6668805" cy="2436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Rockbuster users are mostly in Asia so it might be beneficial to localise content by getting more movies from Asia (esp for the India and China markets) and also Latin Americas.</a:t>
            </a:r>
          </a:p>
        </p:txBody>
      </p:sp>
      <p:sp>
        <p:nvSpPr>
          <p:cNvPr id="238" name="Find out how the platform can grow in the Europe, Middle East and Africa."/>
          <p:cNvSpPr txBox="1"/>
          <p:nvPr/>
        </p:nvSpPr>
        <p:spPr>
          <a:xfrm>
            <a:off x="15404070" y="4683945"/>
            <a:ext cx="6668805" cy="1063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Find out how the platform can grow in the Europe, Middle East and Africa.</a:t>
            </a:r>
          </a:p>
        </p:txBody>
      </p:sp>
      <p:pic>
        <p:nvPicPr>
          <p:cNvPr id="239" name="money.png" descr="money.png"/>
          <p:cNvPicPr>
            <a:picLocks noChangeAspect="1"/>
          </p:cNvPicPr>
          <p:nvPr/>
        </p:nvPicPr>
        <p:blipFill>
          <a:blip r:embed="rId3">
            <a:extLst/>
          </a:blip>
          <a:srcRect l="30862" t="6102" r="29828" b="4943"/>
          <a:stretch>
            <a:fillRect/>
          </a:stretch>
        </p:blipFill>
        <p:spPr>
          <a:xfrm>
            <a:off x="2094040" y="4200847"/>
            <a:ext cx="1339617" cy="1778190"/>
          </a:xfrm>
          <a:prstGeom prst="rect">
            <a:avLst/>
          </a:prstGeom>
          <a:ln w="12700">
            <a:miter lim="400000"/>
          </a:ln>
        </p:spPr>
      </p:pic>
      <p:pic>
        <p:nvPicPr>
          <p:cNvPr id="240" name="globe.png" descr="globe.png"/>
          <p:cNvPicPr>
            <a:picLocks noChangeAspect="1"/>
          </p:cNvPicPr>
          <p:nvPr/>
        </p:nvPicPr>
        <p:blipFill>
          <a:blip r:embed="rId4">
            <a:extLst/>
          </a:blip>
          <a:stretch>
            <a:fillRect/>
          </a:stretch>
        </p:blipFill>
        <p:spPr>
          <a:xfrm>
            <a:off x="10326296" y="8310235"/>
            <a:ext cx="1778001" cy="1778001"/>
          </a:xfrm>
          <a:prstGeom prst="rect">
            <a:avLst/>
          </a:prstGeom>
          <a:ln w="12700">
            <a:miter lim="400000"/>
          </a:ln>
        </p:spPr>
      </p:pic>
      <p:pic>
        <p:nvPicPr>
          <p:cNvPr id="241" name="reach.png" descr="reach.png"/>
          <p:cNvPicPr>
            <a:picLocks noChangeAspect="1"/>
          </p:cNvPicPr>
          <p:nvPr/>
        </p:nvPicPr>
        <p:blipFill>
          <a:blip r:embed="rId5">
            <a:extLst/>
          </a:blip>
          <a:stretch>
            <a:fillRect/>
          </a:stretch>
        </p:blipFill>
        <p:spPr>
          <a:xfrm>
            <a:off x="12957600" y="4172643"/>
            <a:ext cx="2085976" cy="2085976"/>
          </a:xfrm>
          <a:prstGeom prst="rect">
            <a:avLst/>
          </a:prstGeom>
          <a:ln w="12700">
            <a:miter lim="400000"/>
          </a:ln>
        </p:spPr>
      </p:pic>
      <p:sp>
        <p:nvSpPr>
          <p:cNvPr id="242" name="Sports, sci-fi and animation has the highest revenue and number of count. Add new titles in these genres."/>
          <p:cNvSpPr txBox="1"/>
          <p:nvPr/>
        </p:nvSpPr>
        <p:spPr>
          <a:xfrm>
            <a:off x="13286474" y="8288750"/>
            <a:ext cx="6668805" cy="1520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Sports, sci-fi and animation has the highest revenue and number of count. Add new titles in these genres. </a:t>
            </a:r>
          </a:p>
        </p:txBody>
      </p:sp>
      <p:pic>
        <p:nvPicPr>
          <p:cNvPr id="243" name="sports.jpeg" descr="sports.jpeg"/>
          <p:cNvPicPr>
            <a:picLocks noChangeAspect="1"/>
          </p:cNvPicPr>
          <p:nvPr/>
        </p:nvPicPr>
        <p:blipFill>
          <a:blip r:embed="rId6">
            <a:extLst/>
          </a:blip>
          <a:srcRect l="16653" t="19611" r="17778" b="19718"/>
          <a:stretch>
            <a:fillRect/>
          </a:stretch>
        </p:blipFill>
        <p:spPr>
          <a:xfrm>
            <a:off x="20551247" y="7911595"/>
            <a:ext cx="2077719" cy="192251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nclusions &amp; recommendations"/>
          <p:cNvSpPr txBox="1"/>
          <p:nvPr>
            <p:ph type="title"/>
          </p:nvPr>
        </p:nvSpPr>
        <p:spPr>
          <a:prstGeom prst="rect">
            <a:avLst/>
          </a:prstGeom>
        </p:spPr>
        <p:txBody>
          <a:bodyPr/>
          <a:lstStyle>
            <a:lvl1pPr defTabSz="537463">
              <a:defRPr spc="-367" sz="9200"/>
            </a:lvl1pPr>
          </a:lstStyle>
          <a:p>
            <a:pPr/>
            <a:r>
              <a:t>conclusions &amp; recommendations</a:t>
            </a:r>
          </a:p>
        </p:txBody>
      </p:sp>
      <p:sp>
        <p:nvSpPr>
          <p:cNvPr id="246" name="Automate suggestion mechanism using data on  the top 10 most popular movies and Top 10 most popular actors. Making these movies and actors visible or associated with the streaming platform can be helpful in marketing Rockbuster."/>
          <p:cNvSpPr txBox="1"/>
          <p:nvPr/>
        </p:nvSpPr>
        <p:spPr>
          <a:xfrm>
            <a:off x="12568382" y="6800187"/>
            <a:ext cx="8467660" cy="2436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Automate suggestion mechanism using data on  the top 10 most popular movies and Top 10 most popular actors. Making these movies and actors visible or associated with the streaming platform can be helpful in marketing Rockbuster.</a:t>
            </a:r>
          </a:p>
        </p:txBody>
      </p:sp>
      <p:pic>
        <p:nvPicPr>
          <p:cNvPr id="247" name="celeb.png" descr="celeb.png"/>
          <p:cNvPicPr>
            <a:picLocks noChangeAspect="1"/>
          </p:cNvPicPr>
          <p:nvPr/>
        </p:nvPicPr>
        <p:blipFill>
          <a:blip r:embed="rId3">
            <a:extLst/>
          </a:blip>
          <a:stretch>
            <a:fillRect/>
          </a:stretch>
        </p:blipFill>
        <p:spPr>
          <a:xfrm>
            <a:off x="21211001" y="7182388"/>
            <a:ext cx="2077641" cy="2077642"/>
          </a:xfrm>
          <a:prstGeom prst="rect">
            <a:avLst/>
          </a:prstGeom>
          <a:ln w="12700">
            <a:miter lim="400000"/>
          </a:ln>
        </p:spPr>
      </p:pic>
      <p:sp>
        <p:nvSpPr>
          <p:cNvPr id="248" name="Three countries emerge in the top cities in terms of revenue - U.S., India and Philippines but there are only 1 or 2 subscribers (with a strong buying power). These countries are well placed for to have aggressive marketing."/>
          <p:cNvSpPr txBox="1"/>
          <p:nvPr/>
        </p:nvSpPr>
        <p:spPr>
          <a:xfrm>
            <a:off x="4505839" y="3749444"/>
            <a:ext cx="9157516" cy="2436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2875" indent="-142875" algn="just" defTabSz="584200">
              <a:lnSpc>
                <a:spcPct val="90000"/>
              </a:lnSpc>
              <a:spcBef>
                <a:spcPts val="2400"/>
              </a:spcBef>
              <a:buSzPct val="34000"/>
              <a:buBlip>
                <a:blip r:embed="rId2"/>
              </a:buBlip>
              <a:tabLst/>
              <a:defRPr spc="0" sz="3000"/>
            </a:lvl1pPr>
          </a:lstStyle>
          <a:p>
            <a:pPr/>
            <a:r>
              <a:t>Three countries emerge in the top cities in terms of revenue - U.S., India and Philippines but there are only 1 or 2 subscribers (with a strong buying power). These countries are well placed for to have aggressive marketing.</a:t>
            </a:r>
          </a:p>
        </p:txBody>
      </p:sp>
      <p:pic>
        <p:nvPicPr>
          <p:cNvPr id="249" name="users.jpeg" descr="users.jpeg"/>
          <p:cNvPicPr>
            <a:picLocks noChangeAspect="1"/>
          </p:cNvPicPr>
          <p:nvPr/>
        </p:nvPicPr>
        <p:blipFill>
          <a:blip r:embed="rId4">
            <a:extLst/>
          </a:blip>
          <a:srcRect l="9407" t="18239" r="8998" b="21530"/>
          <a:stretch>
            <a:fillRect/>
          </a:stretch>
        </p:blipFill>
        <p:spPr>
          <a:xfrm>
            <a:off x="1607462" y="4078501"/>
            <a:ext cx="2408610" cy="1777955"/>
          </a:xfrm>
          <a:prstGeom prst="rect">
            <a:avLst/>
          </a:prstGeom>
          <a:ln w="12700">
            <a:miter lim="400000"/>
          </a:ln>
        </p:spPr>
      </p:pic>
      <p:sp>
        <p:nvSpPr>
          <p:cNvPr id="250" name="Devise a rewards system to encourage current and non-members to subscribe to the platform’s streaming transition."/>
          <p:cNvSpPr txBox="1"/>
          <p:nvPr/>
        </p:nvSpPr>
        <p:spPr>
          <a:xfrm>
            <a:off x="4010709" y="9874658"/>
            <a:ext cx="9025067" cy="1520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599" indent="-228599" algn="just" defTabSz="584200">
              <a:lnSpc>
                <a:spcPct val="90000"/>
              </a:lnSpc>
              <a:spcBef>
                <a:spcPts val="2400"/>
              </a:spcBef>
              <a:buSzPct val="34000"/>
              <a:buBlip>
                <a:blip r:embed="rId2"/>
              </a:buBlip>
              <a:tabLst/>
              <a:defRPr spc="0" sz="3000"/>
            </a:lvl1pPr>
          </a:lstStyle>
          <a:p>
            <a:pPr/>
            <a:r>
              <a:t>Devise a rewards system to encourage current and non-members to subscribe to the platform’s streaming transition.</a:t>
            </a:r>
          </a:p>
        </p:txBody>
      </p:sp>
      <p:pic>
        <p:nvPicPr>
          <p:cNvPr id="251" name="rewards.jpeg" descr="rewards.jpeg"/>
          <p:cNvPicPr>
            <a:picLocks noChangeAspect="1"/>
          </p:cNvPicPr>
          <p:nvPr/>
        </p:nvPicPr>
        <p:blipFill>
          <a:blip r:embed="rId5">
            <a:extLst/>
          </a:blip>
          <a:srcRect l="15051" t="2897" r="15051" b="4476"/>
          <a:stretch>
            <a:fillRect/>
          </a:stretch>
        </p:blipFill>
        <p:spPr>
          <a:xfrm>
            <a:off x="2010002" y="9477053"/>
            <a:ext cx="1747852" cy="23162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ph type="pic" idx="21"/>
          </p:nvPr>
        </p:nvPicPr>
        <p:blipFill>
          <a:blip r:embed="rId2">
            <a:extLst/>
          </a:blip>
          <a:srcRect l="2005" t="30596" r="26698" b="1130"/>
          <a:stretch>
            <a:fillRect/>
          </a:stretch>
        </p:blipFill>
        <p:spPr>
          <a:xfrm>
            <a:off x="-2" y="0"/>
            <a:ext cx="24384001" cy="13716000"/>
          </a:xfrm>
          <a:prstGeom prst="rect">
            <a:avLst/>
          </a:prstGeom>
        </p:spPr>
      </p:pic>
      <p:sp>
        <p:nvSpPr>
          <p:cNvPr id="254" name="THank you !"/>
          <p:cNvSpPr txBox="1"/>
          <p:nvPr>
            <p:ph type="title"/>
          </p:nvPr>
        </p:nvSpPr>
        <p:spPr>
          <a:prstGeom prst="rect">
            <a:avLst/>
          </a:prstGeom>
        </p:spPr>
        <p:txBody>
          <a:bodyPr/>
          <a:lstStyle/>
          <a:p>
            <a:pPr/>
            <a:r>
              <a:t>THank you !</a:t>
            </a:r>
          </a:p>
        </p:txBody>
      </p:sp>
      <p:sp>
        <p:nvSpPr>
          <p:cNvPr id="255" name="Presented by giorjean mutuc-natera"/>
          <p:cNvSpPr txBox="1"/>
          <p:nvPr>
            <p:ph type="body" sz="quarter" idx="1"/>
          </p:nvPr>
        </p:nvSpPr>
        <p:spPr>
          <a:prstGeom prst="rect">
            <a:avLst/>
          </a:prstGeom>
        </p:spPr>
        <p:txBody>
          <a:bodyPr/>
          <a:lstStyle/>
          <a:p>
            <a:pPr/>
            <a:r>
              <a:t>Presented by giorjean mutuc-natera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jaws.jpeg" descr="jaws.jpeg"/>
          <p:cNvPicPr>
            <a:picLocks noChangeAspect="1"/>
          </p:cNvPicPr>
          <p:nvPr/>
        </p:nvPicPr>
        <p:blipFill>
          <a:blip r:embed="rId2">
            <a:extLst/>
          </a:blip>
          <a:stretch>
            <a:fillRect/>
          </a:stretch>
        </p:blipFill>
        <p:spPr>
          <a:xfrm>
            <a:off x="-203796" y="-6230298"/>
            <a:ext cx="24791589" cy="21380251"/>
          </a:xfrm>
          <a:prstGeom prst="rect">
            <a:avLst/>
          </a:prstGeom>
          <a:ln w="12700">
            <a:miter lim="400000"/>
          </a:ln>
        </p:spPr>
      </p:pic>
      <p:sp>
        <p:nvSpPr>
          <p:cNvPr id="172" name="ROCKBUSTER"/>
          <p:cNvSpPr txBox="1"/>
          <p:nvPr/>
        </p:nvSpPr>
        <p:spPr>
          <a:xfrm rot="19080000">
            <a:off x="-296310" y="3839351"/>
            <a:ext cx="6857272" cy="12446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spcBef>
                <a:spcPts val="0"/>
              </a:spcBef>
              <a:tabLst/>
              <a:defRPr b="1" spc="-75" sz="7500">
                <a:solidFill>
                  <a:srgbClr val="942192"/>
                </a:solidFill>
                <a:latin typeface="Helvetica"/>
                <a:ea typeface="Helvetica"/>
                <a:cs typeface="Helvetica"/>
                <a:sym typeface="Helvetica"/>
              </a:defRPr>
            </a:lvl1pPr>
          </a:lstStyle>
          <a:p>
            <a:pPr/>
            <a:r>
              <a:t>ROCKBUSTER</a:t>
            </a:r>
          </a:p>
        </p:txBody>
      </p:sp>
      <p:sp>
        <p:nvSpPr>
          <p:cNvPr id="173" name="Rectangle"/>
          <p:cNvSpPr/>
          <p:nvPr/>
        </p:nvSpPr>
        <p:spPr>
          <a:xfrm>
            <a:off x="9929727" y="4951360"/>
            <a:ext cx="13337963" cy="5162055"/>
          </a:xfrm>
          <a:prstGeom prst="rect">
            <a:avLst/>
          </a:prstGeom>
          <a:solidFill>
            <a:srgbClr val="000000">
              <a:alpha val="36977"/>
            </a:srgb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4" name="Rockbuster Stealth LLC is a movie rental company that used…"/>
          <p:cNvSpPr txBox="1"/>
          <p:nvPr/>
        </p:nvSpPr>
        <p:spPr>
          <a:xfrm>
            <a:off x="10356229" y="5464827"/>
            <a:ext cx="12732409" cy="4135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00000"/>
              </a:lnSpc>
              <a:spcBef>
                <a:spcPts val="0"/>
              </a:spcBef>
              <a:tabLst/>
              <a:defRPr spc="0" sz="4000">
                <a:solidFill>
                  <a:srgbClr val="FFFFFF"/>
                </a:solidFill>
              </a:defRPr>
            </a:pPr>
            <a:r>
              <a:t>Rockbuster Stealth LLC is a movie rental company that used </a:t>
            </a:r>
          </a:p>
          <a:p>
            <a:pPr algn="l" defTabSz="457200">
              <a:lnSpc>
                <a:spcPct val="100000"/>
              </a:lnSpc>
              <a:spcBef>
                <a:spcPts val="0"/>
              </a:spcBef>
              <a:tabLst/>
              <a:defRPr spc="0" sz="4000">
                <a:solidFill>
                  <a:srgbClr val="FFFFFF"/>
                </a:solidFill>
              </a:defRPr>
            </a:pPr>
            <a:r>
              <a:t>to have stores around the world. Facing stiff competition from </a:t>
            </a:r>
          </a:p>
          <a:p>
            <a:pPr algn="l" defTabSz="457200">
              <a:lnSpc>
                <a:spcPct val="100000"/>
              </a:lnSpc>
              <a:spcBef>
                <a:spcPts val="0"/>
              </a:spcBef>
              <a:tabLst/>
              <a:defRPr spc="0" sz="4000">
                <a:solidFill>
                  <a:srgbClr val="FFFFFF"/>
                </a:solidFill>
              </a:defRPr>
            </a:pPr>
            <a:r>
              <a:t>streaming services such as Netflix and Amazon Prime,</a:t>
            </a:r>
          </a:p>
          <a:p>
            <a:pPr algn="l" defTabSz="457200">
              <a:lnSpc>
                <a:spcPct val="100000"/>
              </a:lnSpc>
              <a:spcBef>
                <a:spcPts val="0"/>
              </a:spcBef>
              <a:tabLst/>
              <a:defRPr spc="0" sz="4000">
                <a:solidFill>
                  <a:srgbClr val="FFFFFF"/>
                </a:solidFill>
              </a:defRPr>
            </a:pPr>
            <a:r>
              <a:t>the Rockbuster Stealth management team is planning to use </a:t>
            </a:r>
          </a:p>
          <a:p>
            <a:pPr algn="l" defTabSz="457200">
              <a:lnSpc>
                <a:spcPct val="100000"/>
              </a:lnSpc>
              <a:spcBef>
                <a:spcPts val="0"/>
              </a:spcBef>
              <a:tabLst/>
              <a:defRPr spc="0" sz="4000">
                <a:solidFill>
                  <a:srgbClr val="FFFFFF"/>
                </a:solidFill>
              </a:defRPr>
            </a:pPr>
            <a:r>
              <a:t>its existing movie licenses to launch an online video rental </a:t>
            </a:r>
          </a:p>
          <a:p>
            <a:pPr algn="l" defTabSz="457200">
              <a:lnSpc>
                <a:spcPct val="100000"/>
              </a:lnSpc>
              <a:spcBef>
                <a:spcPts val="0"/>
              </a:spcBef>
              <a:tabLst/>
              <a:defRPr spc="0" sz="4000">
                <a:solidFill>
                  <a:srgbClr val="FFFFFF"/>
                </a:solidFill>
              </a:defRPr>
            </a:pPr>
            <a:r>
              <a:t>service in order to stay competitive.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KEY QUESTIONS &amp; OBJECTIVES"/>
          <p:cNvSpPr txBox="1"/>
          <p:nvPr>
            <p:ph type="title"/>
          </p:nvPr>
        </p:nvSpPr>
        <p:spPr>
          <a:prstGeom prst="rect">
            <a:avLst/>
          </a:prstGeom>
        </p:spPr>
        <p:txBody>
          <a:bodyPr/>
          <a:lstStyle>
            <a:lvl1pPr>
              <a:defRPr spc="-356" sz="8900"/>
            </a:lvl1pPr>
          </a:lstStyle>
          <a:p>
            <a:pPr/>
            <a:r>
              <a:t>KEY QUESTIONS &amp; OBJECTIVES</a:t>
            </a:r>
          </a:p>
        </p:txBody>
      </p:sp>
      <p:sp>
        <p:nvSpPr>
          <p:cNvPr id="177" name="● Which countries are Rockbuster customers based in?…"/>
          <p:cNvSpPr txBox="1"/>
          <p:nvPr>
            <p:ph type="body" idx="1"/>
          </p:nvPr>
        </p:nvSpPr>
        <p:spPr>
          <a:prstGeom prst="rect">
            <a:avLst/>
          </a:prstGeom>
        </p:spPr>
        <p:txBody>
          <a:bodyPr/>
          <a:lstStyle/>
          <a:p>
            <a:pPr defTabSz="438911">
              <a:lnSpc>
                <a:spcPct val="100000"/>
              </a:lnSpc>
              <a:spcBef>
                <a:spcPts val="0"/>
              </a:spcBef>
              <a:defRPr sz="3839">
                <a:solidFill>
                  <a:srgbClr val="324C63"/>
                </a:solidFill>
                <a:latin typeface="+mn-lt"/>
                <a:ea typeface="+mn-ea"/>
                <a:cs typeface="+mn-cs"/>
                <a:sym typeface="Graphik"/>
              </a:defRPr>
            </a:pPr>
            <a:r>
              <a:t>● Which countries are Rockbuster customers based in?</a:t>
            </a:r>
          </a:p>
          <a:p>
            <a:pPr defTabSz="438911">
              <a:lnSpc>
                <a:spcPct val="100000"/>
              </a:lnSpc>
              <a:spcBef>
                <a:spcPts val="0"/>
              </a:spcBef>
              <a:defRPr sz="3839">
                <a:solidFill>
                  <a:srgbClr val="324C63"/>
                </a:solidFill>
                <a:latin typeface="+mn-lt"/>
                <a:ea typeface="+mn-ea"/>
                <a:cs typeface="+mn-cs"/>
                <a:sym typeface="Graphik"/>
              </a:defRPr>
            </a:pPr>
          </a:p>
          <a:p>
            <a:pPr defTabSz="438911">
              <a:lnSpc>
                <a:spcPct val="100000"/>
              </a:lnSpc>
              <a:spcBef>
                <a:spcPts val="0"/>
              </a:spcBef>
              <a:defRPr sz="3839">
                <a:solidFill>
                  <a:srgbClr val="324C63"/>
                </a:solidFill>
                <a:latin typeface="+mn-lt"/>
                <a:ea typeface="+mn-ea"/>
                <a:cs typeface="+mn-cs"/>
                <a:sym typeface="Graphik"/>
              </a:defRPr>
            </a:pPr>
            <a:r>
              <a:t>● Do sales figures vary between geographic regions?</a:t>
            </a:r>
          </a:p>
          <a:p>
            <a:pPr defTabSz="438911">
              <a:lnSpc>
                <a:spcPct val="100000"/>
              </a:lnSpc>
              <a:spcBef>
                <a:spcPts val="0"/>
              </a:spcBef>
              <a:defRPr sz="3839">
                <a:solidFill>
                  <a:srgbClr val="324C63"/>
                </a:solidFill>
                <a:latin typeface="+mn-lt"/>
                <a:ea typeface="+mn-ea"/>
                <a:cs typeface="+mn-cs"/>
                <a:sym typeface="Graphik"/>
              </a:defRPr>
            </a:pPr>
          </a:p>
          <a:p>
            <a:pPr defTabSz="438911">
              <a:lnSpc>
                <a:spcPct val="100000"/>
              </a:lnSpc>
              <a:spcBef>
                <a:spcPts val="0"/>
              </a:spcBef>
              <a:defRPr sz="3839">
                <a:solidFill>
                  <a:srgbClr val="324C63"/>
                </a:solidFill>
                <a:latin typeface="+mn-lt"/>
                <a:ea typeface="+mn-ea"/>
                <a:cs typeface="+mn-cs"/>
                <a:sym typeface="Graphik"/>
              </a:defRPr>
            </a:pPr>
            <a:r>
              <a:t>● Which movies contributed the most/least to revenue gain?</a:t>
            </a:r>
          </a:p>
          <a:p>
            <a:pPr defTabSz="438911">
              <a:lnSpc>
                <a:spcPct val="100000"/>
              </a:lnSpc>
              <a:spcBef>
                <a:spcPts val="0"/>
              </a:spcBef>
              <a:defRPr sz="3839">
                <a:solidFill>
                  <a:srgbClr val="324C63"/>
                </a:solidFill>
                <a:latin typeface="+mn-lt"/>
                <a:ea typeface="+mn-ea"/>
                <a:cs typeface="+mn-cs"/>
                <a:sym typeface="Graphik"/>
              </a:defRPr>
            </a:pPr>
          </a:p>
          <a:p>
            <a:pPr defTabSz="438911">
              <a:lnSpc>
                <a:spcPct val="100000"/>
              </a:lnSpc>
              <a:spcBef>
                <a:spcPts val="0"/>
              </a:spcBef>
              <a:defRPr sz="3839">
                <a:solidFill>
                  <a:srgbClr val="324C63"/>
                </a:solidFill>
                <a:latin typeface="+mn-lt"/>
                <a:ea typeface="+mn-ea"/>
                <a:cs typeface="+mn-cs"/>
                <a:sym typeface="Graphik"/>
              </a:defRPr>
            </a:pPr>
            <a:r>
              <a:t>● What was the average rental duration for all videos?</a:t>
            </a:r>
          </a:p>
          <a:p>
            <a:pPr defTabSz="438911">
              <a:lnSpc>
                <a:spcPct val="100000"/>
              </a:lnSpc>
              <a:spcBef>
                <a:spcPts val="0"/>
              </a:spcBef>
              <a:defRPr sz="3839">
                <a:solidFill>
                  <a:srgbClr val="324C63"/>
                </a:solidFill>
                <a:latin typeface="+mn-lt"/>
                <a:ea typeface="+mn-ea"/>
                <a:cs typeface="+mn-cs"/>
                <a:sym typeface="Graphik"/>
              </a:defRPr>
            </a:pPr>
          </a:p>
          <a:p>
            <a:pPr defTabSz="438911">
              <a:lnSpc>
                <a:spcPct val="100000"/>
              </a:lnSpc>
              <a:spcBef>
                <a:spcPts val="0"/>
              </a:spcBef>
              <a:defRPr sz="3839">
                <a:solidFill>
                  <a:srgbClr val="324C63"/>
                </a:solidFill>
                <a:latin typeface="+mn-lt"/>
                <a:ea typeface="+mn-ea"/>
                <a:cs typeface="+mn-cs"/>
                <a:sym typeface="Graphik"/>
              </a:defRPr>
            </a:pPr>
            <a:r>
              <a:t>● Where are customers with a high lifetime value based?</a:t>
            </a:r>
          </a:p>
          <a:p>
            <a:pPr defTabSz="438911">
              <a:lnSpc>
                <a:spcPct val="100000"/>
              </a:lnSpc>
              <a:spcBef>
                <a:spcPts val="0"/>
              </a:spcBef>
              <a:defRPr sz="3839">
                <a:solidFill>
                  <a:srgbClr val="324C63"/>
                </a:solidFill>
                <a:latin typeface="+mn-lt"/>
                <a:ea typeface="+mn-ea"/>
                <a:cs typeface="+mn-cs"/>
                <a:sym typeface="Graphik"/>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ph type="pic" idx="21"/>
          </p:nvPr>
        </p:nvPicPr>
        <p:blipFill>
          <a:blip r:embed="rId2">
            <a:extLst/>
          </a:blip>
          <a:srcRect l="0" t="0" r="0" b="0"/>
          <a:stretch>
            <a:fillRect/>
          </a:stretch>
        </p:blipFill>
        <p:spPr>
          <a:xfrm>
            <a:off x="1899934" y="1"/>
            <a:ext cx="20584131" cy="13716000"/>
          </a:xfrm>
          <a:prstGeom prst="rect">
            <a:avLst/>
          </a:prstGeom>
        </p:spPr>
      </p:pic>
      <p:sp>
        <p:nvSpPr>
          <p:cNvPr id="180" name="ROCKBUSTER DATA OVERVIEW"/>
          <p:cNvSpPr txBox="1"/>
          <p:nvPr/>
        </p:nvSpPr>
        <p:spPr>
          <a:xfrm>
            <a:off x="7422359" y="671585"/>
            <a:ext cx="9053476" cy="90830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tabLst/>
              <a:defRPr spc="-96" sz="4800">
                <a:solidFill>
                  <a:srgbClr val="FFFFFF"/>
                </a:solidFill>
                <a:latin typeface="Graphik Semibold"/>
                <a:ea typeface="Graphik Semibold"/>
                <a:cs typeface="Graphik Semibold"/>
                <a:sym typeface="Graphik Semibold"/>
              </a:defRPr>
            </a:lvl1pPr>
          </a:lstStyle>
          <a:p>
            <a:pPr/>
            <a:r>
              <a:t>ROCKBUSTER DATA OVERVIEW</a:t>
            </a:r>
          </a:p>
        </p:txBody>
      </p:sp>
      <p:sp>
        <p:nvSpPr>
          <p:cNvPr id="181" name="Rectangle"/>
          <p:cNvSpPr/>
          <p:nvPr/>
        </p:nvSpPr>
        <p:spPr>
          <a:xfrm>
            <a:off x="3256989" y="2312064"/>
            <a:ext cx="5810854" cy="6920542"/>
          </a:xfrm>
          <a:prstGeom prst="rect">
            <a:avLst/>
          </a:prstGeom>
          <a:solidFill>
            <a:srgbClr val="D5D5D5">
              <a:alpha val="70367"/>
            </a:srgb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82" name="DAYS AN ITEM IS RENTED…"/>
          <p:cNvSpPr txBox="1"/>
          <p:nvPr/>
        </p:nvSpPr>
        <p:spPr>
          <a:xfrm>
            <a:off x="3988141" y="4890345"/>
            <a:ext cx="4099485" cy="17639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DAYS AN ITEM IS RENTED</a:t>
            </a:r>
          </a:p>
          <a:p>
            <a:pPr>
              <a:defRPr>
                <a:latin typeface="Graphik Semibold"/>
                <a:ea typeface="Graphik Semibold"/>
                <a:cs typeface="Graphik Semibold"/>
                <a:sym typeface="Graphik Semibold"/>
              </a:defRPr>
            </a:pPr>
            <a:r>
              <a:t>MIN: 3</a:t>
            </a:r>
          </a:p>
          <a:p>
            <a:pPr>
              <a:defRPr>
                <a:latin typeface="Graphik Semibold"/>
                <a:ea typeface="Graphik Semibold"/>
                <a:cs typeface="Graphik Semibold"/>
                <a:sym typeface="Graphik Semibold"/>
              </a:defRPr>
            </a:pPr>
            <a:r>
              <a:t>MAX: 7</a:t>
            </a:r>
          </a:p>
          <a:p>
            <a:pPr>
              <a:defRPr>
                <a:latin typeface="Graphik Semibold"/>
                <a:ea typeface="Graphik Semibold"/>
                <a:cs typeface="Graphik Semibold"/>
                <a:sym typeface="Graphik Semibold"/>
              </a:defRPr>
            </a:pPr>
            <a:r>
              <a:t>AVG: 5</a:t>
            </a:r>
          </a:p>
        </p:txBody>
      </p:sp>
      <p:sp>
        <p:nvSpPr>
          <p:cNvPr id="183" name="TIMES AN ITEM IS RENTED…"/>
          <p:cNvSpPr txBox="1"/>
          <p:nvPr/>
        </p:nvSpPr>
        <p:spPr>
          <a:xfrm>
            <a:off x="3964579" y="7215801"/>
            <a:ext cx="4395674" cy="17639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TIMES AN ITEM IS RENTED  </a:t>
            </a:r>
          </a:p>
          <a:p>
            <a:pPr>
              <a:defRPr>
                <a:latin typeface="Graphik Semibold"/>
                <a:ea typeface="Graphik Semibold"/>
                <a:cs typeface="Graphik Semibold"/>
                <a:sym typeface="Graphik Semibold"/>
              </a:defRPr>
            </a:pPr>
            <a:r>
              <a:t>MIN: 1</a:t>
            </a:r>
          </a:p>
          <a:p>
            <a:pPr>
              <a:defRPr>
                <a:latin typeface="Graphik Semibold"/>
                <a:ea typeface="Graphik Semibold"/>
                <a:cs typeface="Graphik Semibold"/>
                <a:sym typeface="Graphik Semibold"/>
              </a:defRPr>
            </a:pPr>
            <a:r>
              <a:t>MAX: 5</a:t>
            </a:r>
          </a:p>
          <a:p>
            <a:pPr>
              <a:defRPr>
                <a:latin typeface="Graphik Semibold"/>
                <a:ea typeface="Graphik Semibold"/>
                <a:cs typeface="Graphik Semibold"/>
                <a:sym typeface="Graphik Semibold"/>
              </a:defRPr>
            </a:pPr>
            <a:r>
              <a:t>AVG: 3</a:t>
            </a:r>
          </a:p>
        </p:txBody>
      </p:sp>
      <p:sp>
        <p:nvSpPr>
          <p:cNvPr id="184" name="CUSTOMER SPENDING…"/>
          <p:cNvSpPr txBox="1"/>
          <p:nvPr/>
        </p:nvSpPr>
        <p:spPr>
          <a:xfrm>
            <a:off x="4156928" y="2428025"/>
            <a:ext cx="3722067" cy="17639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CUSTOMER SPENDING</a:t>
            </a:r>
          </a:p>
          <a:p>
            <a:pPr>
              <a:defRPr>
                <a:latin typeface="Graphik Semibold"/>
                <a:ea typeface="Graphik Semibold"/>
                <a:cs typeface="Graphik Semibold"/>
                <a:sym typeface="Graphik Semibold"/>
              </a:defRPr>
            </a:pPr>
            <a:r>
              <a:t>MIN: $0</a:t>
            </a:r>
          </a:p>
          <a:p>
            <a:pPr>
              <a:defRPr>
                <a:latin typeface="Graphik Semibold"/>
                <a:ea typeface="Graphik Semibold"/>
                <a:cs typeface="Graphik Semibold"/>
                <a:sym typeface="Graphik Semibold"/>
              </a:defRPr>
            </a:pPr>
            <a:r>
              <a:t>MAX: $12</a:t>
            </a:r>
          </a:p>
          <a:p>
            <a:pPr>
              <a:defRPr>
                <a:latin typeface="Graphik Semibold"/>
                <a:ea typeface="Graphik Semibold"/>
                <a:cs typeface="Graphik Semibold"/>
                <a:sym typeface="Graphik Semibold"/>
              </a:defRPr>
            </a:pPr>
            <a:r>
              <a:t>AVG: $4</a:t>
            </a:r>
          </a:p>
        </p:txBody>
      </p:sp>
      <p:sp>
        <p:nvSpPr>
          <p:cNvPr id="185" name="Rectangle"/>
          <p:cNvSpPr/>
          <p:nvPr/>
        </p:nvSpPr>
        <p:spPr>
          <a:xfrm>
            <a:off x="15176493" y="2312064"/>
            <a:ext cx="5810855" cy="6920542"/>
          </a:xfrm>
          <a:prstGeom prst="rect">
            <a:avLst/>
          </a:prstGeom>
          <a:solidFill>
            <a:srgbClr val="D5D5D5">
              <a:alpha val="70367"/>
            </a:srgb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86" name="MODE FILM RELEASE YEAR…"/>
          <p:cNvSpPr txBox="1"/>
          <p:nvPr/>
        </p:nvSpPr>
        <p:spPr>
          <a:xfrm>
            <a:off x="15743041" y="5297405"/>
            <a:ext cx="4428694" cy="949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MODE FILM RELEASE YEAR </a:t>
            </a:r>
          </a:p>
          <a:p>
            <a:pPr>
              <a:defRPr>
                <a:latin typeface="Graphik Semibold"/>
                <a:ea typeface="Graphik Semibold"/>
                <a:cs typeface="Graphik Semibold"/>
                <a:sym typeface="Graphik Semibold"/>
              </a:defRPr>
            </a:pPr>
            <a:r>
              <a:t>1999</a:t>
            </a:r>
          </a:p>
        </p:txBody>
      </p:sp>
      <p:sp>
        <p:nvSpPr>
          <p:cNvPr id="187" name="MODE RATING…"/>
          <p:cNvSpPr txBox="1"/>
          <p:nvPr/>
        </p:nvSpPr>
        <p:spPr>
          <a:xfrm>
            <a:off x="16808314" y="7419331"/>
            <a:ext cx="2547214" cy="1356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MODE RATING  </a:t>
            </a:r>
          </a:p>
          <a:p>
            <a:pPr>
              <a:defRPr>
                <a:latin typeface="Graphik Semibold"/>
                <a:ea typeface="Graphik Semibold"/>
                <a:cs typeface="Graphik Semibold"/>
                <a:sym typeface="Graphik Semibold"/>
              </a:defRPr>
            </a:pPr>
            <a:r>
              <a:t>PG-13</a:t>
            </a:r>
          </a:p>
        </p:txBody>
      </p:sp>
      <p:sp>
        <p:nvSpPr>
          <p:cNvPr id="188" name="MOVIE LENGTH (mins)…"/>
          <p:cNvSpPr txBox="1"/>
          <p:nvPr/>
        </p:nvSpPr>
        <p:spPr>
          <a:xfrm>
            <a:off x="16129100" y="2428025"/>
            <a:ext cx="3616733" cy="17639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raphik Semibold"/>
                <a:ea typeface="Graphik Semibold"/>
                <a:cs typeface="Graphik Semibold"/>
                <a:sym typeface="Graphik Semibold"/>
              </a:defRPr>
            </a:pPr>
            <a:r>
              <a:t>MOVIE LENGTH (mins)</a:t>
            </a:r>
          </a:p>
          <a:p>
            <a:pPr>
              <a:defRPr>
                <a:latin typeface="Graphik Semibold"/>
                <a:ea typeface="Graphik Semibold"/>
                <a:cs typeface="Graphik Semibold"/>
                <a:sym typeface="Graphik Semibold"/>
              </a:defRPr>
            </a:pPr>
            <a:r>
              <a:t>MIN: 46</a:t>
            </a:r>
          </a:p>
          <a:p>
            <a:pPr>
              <a:defRPr>
                <a:latin typeface="Graphik Semibold"/>
                <a:ea typeface="Graphik Semibold"/>
                <a:cs typeface="Graphik Semibold"/>
                <a:sym typeface="Graphik Semibold"/>
              </a:defRPr>
            </a:pPr>
            <a:r>
              <a:t>MAX: 185</a:t>
            </a:r>
          </a:p>
          <a:p>
            <a:pPr>
              <a:defRPr>
                <a:latin typeface="Graphik Semibold"/>
                <a:ea typeface="Graphik Semibold"/>
                <a:cs typeface="Graphik Semibold"/>
                <a:sym typeface="Graphik Semibold"/>
              </a:defRPr>
            </a:pPr>
            <a:r>
              <a:t>AVG: 115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rgbClr val="9A00EA"/>
            </a:gs>
          </a:gsLst>
          <a:lin ang="5400000" scaled="0"/>
        </a:gradFill>
      </p:bgPr>
    </p:bg>
    <p:spTree>
      <p:nvGrpSpPr>
        <p:cNvPr id="1" name=""/>
        <p:cNvGrpSpPr/>
        <p:nvPr/>
      </p:nvGrpSpPr>
      <p:grpSpPr>
        <a:xfrm>
          <a:off x="0" y="0"/>
          <a:ext cx="0" cy="0"/>
          <a:chOff x="0" y="0"/>
          <a:chExt cx="0" cy="0"/>
        </a:xfrm>
      </p:grpSpPr>
      <p:sp>
        <p:nvSpPr>
          <p:cNvPr id="190" name="Which countries are rockbuster customers based?"/>
          <p:cNvSpPr txBox="1"/>
          <p:nvPr>
            <p:ph type="title"/>
          </p:nvPr>
        </p:nvSpPr>
        <p:spPr>
          <a:prstGeom prst="rect">
            <a:avLst/>
          </a:prstGeom>
        </p:spPr>
        <p:txBody>
          <a:bodyPr/>
          <a:lstStyle/>
          <a:p>
            <a:pPr lvl="1" marL="514350" indent="-185166" defTabSz="835818">
              <a:lnSpc>
                <a:spcPct val="70000"/>
              </a:lnSpc>
              <a:defRPr i="1" spc="-383" sz="9576">
                <a:solidFill>
                  <a:srgbClr val="FFFFFF"/>
                </a:solidFill>
              </a:defRPr>
            </a:pPr>
            <a:r>
              <a:t>Which countries are rockbuster customers based?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OTAL REVENUE AND CUSTOMER COUNT PER COUNTRY"/>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TOTAL REVENUE AND CUSTOMER COUNT PER COUNTRY</a:t>
            </a:r>
          </a:p>
        </p:txBody>
      </p:sp>
      <p:sp>
        <p:nvSpPr>
          <p:cNvPr id="193" name="rockbuster’s global reach"/>
          <p:cNvSpPr txBox="1"/>
          <p:nvPr>
            <p:ph type="title"/>
          </p:nvPr>
        </p:nvSpPr>
        <p:spPr>
          <a:prstGeom prst="rect">
            <a:avLst/>
          </a:prstGeom>
        </p:spPr>
        <p:txBody>
          <a:bodyPr/>
          <a:lstStyle/>
          <a:p>
            <a:pPr/>
            <a:r>
              <a:t>rockbuster’s global reach</a:t>
            </a:r>
          </a:p>
        </p:txBody>
      </p:sp>
      <p:pic>
        <p:nvPicPr>
          <p:cNvPr id="194" name="Screenshot 2021-10-31 at 10.29.13 PM.png" descr="Screenshot 2021-10-31 at 10.29.13 PM.png"/>
          <p:cNvPicPr>
            <a:picLocks noChangeAspect="1"/>
          </p:cNvPicPr>
          <p:nvPr/>
        </p:nvPicPr>
        <p:blipFill>
          <a:blip r:embed="rId2">
            <a:extLst/>
          </a:blip>
          <a:srcRect l="0" t="0" r="35422" b="0"/>
          <a:stretch>
            <a:fillRect/>
          </a:stretch>
        </p:blipFill>
        <p:spPr>
          <a:xfrm>
            <a:off x="1487608" y="4553729"/>
            <a:ext cx="11461155" cy="8928301"/>
          </a:xfrm>
          <a:prstGeom prst="rect">
            <a:avLst/>
          </a:prstGeom>
          <a:ln w="12700">
            <a:miter lim="400000"/>
          </a:ln>
        </p:spPr>
      </p:pic>
      <p:sp>
        <p:nvSpPr>
          <p:cNvPr id="195" name="Total of $61,312 in revenue"/>
          <p:cNvSpPr txBox="1"/>
          <p:nvPr/>
        </p:nvSpPr>
        <p:spPr>
          <a:xfrm>
            <a:off x="15429398" y="10569162"/>
            <a:ext cx="4202431" cy="605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29" sz="3000">
                <a:latin typeface="Graphik Compact Bold"/>
                <a:ea typeface="Graphik Compact Bold"/>
                <a:cs typeface="Graphik Compact Bold"/>
                <a:sym typeface="Graphik Compact Bold"/>
              </a:defRPr>
            </a:pPr>
            <a:r>
              <a:t>Total of $</a:t>
            </a:r>
            <a:r>
              <a:rPr u="sng"/>
              <a:t>61,312</a:t>
            </a:r>
            <a:r>
              <a:t> in revenue</a:t>
            </a:r>
          </a:p>
        </p:txBody>
      </p:sp>
      <p:sp>
        <p:nvSpPr>
          <p:cNvPr id="196" name="With 599 registered members"/>
          <p:cNvSpPr txBox="1"/>
          <p:nvPr/>
        </p:nvSpPr>
        <p:spPr>
          <a:xfrm>
            <a:off x="18062112" y="7616649"/>
            <a:ext cx="4772788" cy="605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pc="-29" sz="3000">
                <a:latin typeface="Graphik Compact Bold"/>
                <a:ea typeface="Graphik Compact Bold"/>
                <a:cs typeface="Graphik Compact Bold"/>
                <a:sym typeface="Graphik Compact Bold"/>
              </a:defRPr>
            </a:pPr>
            <a:r>
              <a:t>With </a:t>
            </a:r>
            <a:r>
              <a:rPr u="sng"/>
              <a:t>599</a:t>
            </a:r>
            <a:r>
              <a:t> registered members</a:t>
            </a:r>
          </a:p>
        </p:txBody>
      </p:sp>
      <p:sp>
        <p:nvSpPr>
          <p:cNvPr id="197" name="Present in 108 countries. India has…"/>
          <p:cNvSpPr txBox="1"/>
          <p:nvPr/>
        </p:nvSpPr>
        <p:spPr>
          <a:xfrm>
            <a:off x="14435559" y="4523421"/>
            <a:ext cx="6190108" cy="1063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pc="-29" sz="3000">
                <a:latin typeface="Graphik Compact Bold"/>
                <a:ea typeface="Graphik Compact Bold"/>
                <a:cs typeface="Graphik Compact Bold"/>
                <a:sym typeface="Graphik Compact Bold"/>
              </a:defRPr>
            </a:pPr>
            <a:r>
              <a:t>Present in </a:t>
            </a:r>
            <a:r>
              <a:rPr u="sng"/>
              <a:t>108</a:t>
            </a:r>
            <a:r>
              <a:t> countries. India has </a:t>
            </a:r>
          </a:p>
          <a:p>
            <a:pPr algn="r">
              <a:defRPr spc="-29" sz="3000">
                <a:latin typeface="Graphik Compact Bold"/>
                <a:ea typeface="Graphik Compact Bold"/>
                <a:cs typeface="Graphik Compact Bold"/>
                <a:sym typeface="Graphik Compact Bold"/>
              </a:defRPr>
            </a:pPr>
            <a:r>
              <a:t>the highest customer count &amp; revenue. </a:t>
            </a:r>
          </a:p>
        </p:txBody>
      </p:sp>
      <p:pic>
        <p:nvPicPr>
          <p:cNvPr id="198" name="globe.png" descr="globe.png"/>
          <p:cNvPicPr>
            <a:picLocks noChangeAspect="1"/>
          </p:cNvPicPr>
          <p:nvPr/>
        </p:nvPicPr>
        <p:blipFill>
          <a:blip r:embed="rId3">
            <a:extLst/>
          </a:blip>
          <a:stretch>
            <a:fillRect/>
          </a:stretch>
        </p:blipFill>
        <p:spPr>
          <a:xfrm>
            <a:off x="20773518" y="4203074"/>
            <a:ext cx="2030984" cy="2030985"/>
          </a:xfrm>
          <a:prstGeom prst="rect">
            <a:avLst/>
          </a:prstGeom>
          <a:ln w="12700">
            <a:miter lim="400000"/>
          </a:ln>
        </p:spPr>
      </p:pic>
      <p:pic>
        <p:nvPicPr>
          <p:cNvPr id="199" name="download.jpeg" descr="download.jpeg"/>
          <p:cNvPicPr>
            <a:picLocks noChangeAspect="1"/>
          </p:cNvPicPr>
          <p:nvPr/>
        </p:nvPicPr>
        <p:blipFill>
          <a:blip r:embed="rId4">
            <a:extLst/>
          </a:blip>
          <a:stretch>
            <a:fillRect/>
          </a:stretch>
        </p:blipFill>
        <p:spPr>
          <a:xfrm>
            <a:off x="14793165" y="6260817"/>
            <a:ext cx="2981655" cy="2981655"/>
          </a:xfrm>
          <a:prstGeom prst="rect">
            <a:avLst/>
          </a:prstGeom>
          <a:ln w="12700">
            <a:miter lim="400000"/>
          </a:ln>
        </p:spPr>
      </p:pic>
      <p:pic>
        <p:nvPicPr>
          <p:cNvPr id="200" name="money.png" descr="money.png"/>
          <p:cNvPicPr>
            <a:picLocks noChangeAspect="1"/>
          </p:cNvPicPr>
          <p:nvPr/>
        </p:nvPicPr>
        <p:blipFill>
          <a:blip r:embed="rId5">
            <a:extLst/>
          </a:blip>
          <a:srcRect l="29746" t="0" r="25205" b="0"/>
          <a:stretch>
            <a:fillRect/>
          </a:stretch>
        </p:blipFill>
        <p:spPr>
          <a:xfrm>
            <a:off x="19939754" y="8840644"/>
            <a:ext cx="2289823" cy="298165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rgbClr val="9A00EA"/>
            </a:gs>
          </a:gsLst>
          <a:lin ang="5400000" scaled="0"/>
        </a:gradFill>
      </p:bgPr>
    </p:bg>
    <p:spTree>
      <p:nvGrpSpPr>
        <p:cNvPr id="1" name=""/>
        <p:cNvGrpSpPr/>
        <p:nvPr/>
      </p:nvGrpSpPr>
      <p:grpSpPr>
        <a:xfrm>
          <a:off x="0" y="0"/>
          <a:ext cx="0" cy="0"/>
          <a:chOff x="0" y="0"/>
          <a:chExt cx="0" cy="0"/>
        </a:xfrm>
      </p:grpSpPr>
      <p:sp>
        <p:nvSpPr>
          <p:cNvPr id="202" name="Do sales figures vary  between geographic regions?"/>
          <p:cNvSpPr txBox="1"/>
          <p:nvPr>
            <p:ph type="title"/>
          </p:nvPr>
        </p:nvSpPr>
        <p:spPr>
          <a:prstGeom prst="rect">
            <a:avLst/>
          </a:prstGeom>
        </p:spPr>
        <p:txBody>
          <a:bodyPr/>
          <a:lstStyle/>
          <a:p>
            <a:pPr lvl="1" marL="521493" indent="-187737" defTabSz="847427">
              <a:lnSpc>
                <a:spcPct val="70000"/>
              </a:lnSpc>
              <a:defRPr i="1" spc="-388" sz="9709">
                <a:solidFill>
                  <a:srgbClr val="FFFFFF"/>
                </a:solidFill>
              </a:defRPr>
            </a:pPr>
            <a:r>
              <a:t>Do sales figures vary  between geographic regions?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remote.jpeg" descr="remote.jpeg"/>
          <p:cNvPicPr>
            <a:picLocks noChangeAspect="1"/>
          </p:cNvPicPr>
          <p:nvPr>
            <p:ph type="pic" idx="21"/>
          </p:nvPr>
        </p:nvPicPr>
        <p:blipFill>
          <a:blip r:embed="rId2">
            <a:extLst/>
          </a:blip>
          <a:srcRect l="0" t="5824" r="0" b="5824"/>
          <a:stretch>
            <a:fillRect/>
          </a:stretch>
        </p:blipFill>
        <p:spPr>
          <a:xfrm>
            <a:off x="14034295" y="-38101"/>
            <a:ext cx="10349536" cy="13715999"/>
          </a:xfrm>
          <a:prstGeom prst="rect">
            <a:avLst/>
          </a:prstGeom>
        </p:spPr>
      </p:pic>
      <p:sp>
        <p:nvSpPr>
          <p:cNvPr id="205" name="MAGIC 10…"/>
          <p:cNvSpPr txBox="1"/>
          <p:nvPr>
            <p:ph type="body" sz="quarter" idx="1"/>
          </p:nvPr>
        </p:nvSpPr>
        <p:spPr>
          <a:xfrm>
            <a:off x="1285279" y="1443854"/>
            <a:ext cx="11442701" cy="3175001"/>
          </a:xfrm>
          <a:prstGeom prst="rect">
            <a:avLst/>
          </a:prstGeom>
        </p:spPr>
        <p:txBody>
          <a:bodyPr/>
          <a:lstStyle/>
          <a:p>
            <a:pPr algn="ctr" defTabSz="824210">
              <a:lnSpc>
                <a:spcPct val="80000"/>
              </a:lnSpc>
              <a:defRPr b="1" spc="-425" sz="8520">
                <a:latin typeface="+mn-lt"/>
                <a:ea typeface="+mn-ea"/>
                <a:cs typeface="+mn-cs"/>
                <a:sym typeface="Graphik"/>
              </a:defRPr>
            </a:pPr>
            <a:r>
              <a:t>MAGIC 10</a:t>
            </a:r>
          </a:p>
          <a:p>
            <a:pPr defTabSz="414781">
              <a:lnSpc>
                <a:spcPct val="80000"/>
              </a:lnSpc>
              <a:spcBef>
                <a:spcPts val="2300"/>
              </a:spcBef>
              <a:defRPr cap="none" spc="0" sz="2840">
                <a:latin typeface="Graphik Medium"/>
                <a:ea typeface="Graphik Medium"/>
                <a:cs typeface="Graphik Medium"/>
                <a:sym typeface="Graphik Medium"/>
              </a:defRPr>
            </a:pPr>
            <a:r>
              <a:t>Sales vary in each geographic region. But with India, China, U.S., Japan and Mexico topping the list, it appears to be very strong in Asia and North America but not very strong in Europe and Middle East. </a:t>
            </a:r>
          </a:p>
        </p:txBody>
      </p:sp>
      <p:pic>
        <p:nvPicPr>
          <p:cNvPr id="206" name="Screenshot 2021-10-31 at 10.40.30 PM.png" descr="Screenshot 2021-10-31 at 10.40.30 PM.png"/>
          <p:cNvPicPr>
            <a:picLocks noChangeAspect="1"/>
          </p:cNvPicPr>
          <p:nvPr/>
        </p:nvPicPr>
        <p:blipFill>
          <a:blip r:embed="rId3">
            <a:extLst/>
          </a:blip>
          <a:srcRect l="0" t="15970" r="0" b="0"/>
          <a:stretch>
            <a:fillRect/>
          </a:stretch>
        </p:blipFill>
        <p:spPr>
          <a:xfrm>
            <a:off x="2083196" y="4750276"/>
            <a:ext cx="9846851" cy="81142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3E91F8"/>
            </a:gs>
            <a:gs pos="100000">
              <a:srgbClr val="C254EA"/>
            </a:gs>
          </a:gsLst>
          <a:lin ang="5400000" scaled="0"/>
        </a:gradFill>
      </p:bgPr>
    </p:bg>
    <p:spTree>
      <p:nvGrpSpPr>
        <p:cNvPr id="1" name=""/>
        <p:cNvGrpSpPr/>
        <p:nvPr/>
      </p:nvGrpSpPr>
      <p:grpSpPr>
        <a:xfrm>
          <a:off x="0" y="0"/>
          <a:ext cx="0" cy="0"/>
          <a:chOff x="0" y="0"/>
          <a:chExt cx="0" cy="0"/>
        </a:xfrm>
      </p:grpSpPr>
      <p:sp>
        <p:nvSpPr>
          <p:cNvPr id="208" name="Which movies contributed the most and least to revenue gain?"/>
          <p:cNvSpPr txBox="1"/>
          <p:nvPr>
            <p:ph type="title"/>
          </p:nvPr>
        </p:nvSpPr>
        <p:spPr>
          <a:prstGeom prst="rect">
            <a:avLst/>
          </a:prstGeom>
        </p:spPr>
        <p:txBody>
          <a:bodyPr/>
          <a:lstStyle/>
          <a:p>
            <a:pPr lvl="1" marL="492918" indent="-177450" defTabSz="800992">
              <a:lnSpc>
                <a:spcPct val="70000"/>
              </a:lnSpc>
              <a:defRPr i="1" spc="-367" sz="9177">
                <a:solidFill>
                  <a:srgbClr val="FFFFFF"/>
                </a:solidFill>
              </a:defRPr>
            </a:pPr>
            <a:r>
              <a:t>Which movies contributed the most and least to revenue gain?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